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40"/>
  </p:notesMasterIdLst>
  <p:sldIdLst>
    <p:sldId id="263" r:id="rId2"/>
    <p:sldId id="280" r:id="rId3"/>
    <p:sldId id="282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5" r:id="rId36"/>
    <p:sldId id="292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>
        <p:scale>
          <a:sx n="63" d="100"/>
          <a:sy n="63" d="100"/>
        </p:scale>
        <p:origin x="-55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1E2FB-9465-4D22-BEBE-52B1ED879073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C79E-FBA5-40F5-9268-7D5B3882C6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41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6C79E-FBA5-40F5-9268-7D5B3882C64E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56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61062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6726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08459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44665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37852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5056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56982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87514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80516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19146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61389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9108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44102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5842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6413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45554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93925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DC6CCC-F04A-48D8-AD41-CF957940FB94}" type="datetimeFigureOut">
              <a:rPr lang="pl-PL" smtClean="0"/>
              <a:t>2021-11-10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7341-63E2-4C99-87FA-F788DA24EB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5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gov/skorzystaj-z-dofinansowania-do-likwidacji-barier-techniczny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gov/skorzystaj-z-dofinansowania-do-likwidacji-barier-technicznyc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wnload.xsp/WDU20190001267/O/D20191267.pdf?utm_campaign=pfron&amp;utm_source=df&amp;utm_medium=downloa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AC0823-DBBF-4982-BBBE-21A6D0C9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50034FE8-6BDE-4AE5-9531-6345229C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PROJEKT 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„DOOR TO DOOR” REALIZOWANY PRZEZ POWIAT KARKONOSKI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1BB0789-BB92-4047-9594-65A49375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3" y="696093"/>
            <a:ext cx="2959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35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C19065-B14C-4B5C-AB6C-60790D56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Uprawnienia i obowiązki osób korzystających z usługi: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D54470D-E8E2-40E3-82B0-E2FCF2CC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endParaRPr lang="pl-PL" sz="24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lvl="0" algn="just"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Zgłoszenia na przewozy przyjmowane są w dni powszednie w godzinach: od 8.00 do 14.00, za pośrednictwem poczty elektronicznej pod adresem </a:t>
            </a:r>
            <a:r>
              <a:rPr lang="pl-PL" sz="2400" u="sng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pomoc-d2d@powiatkarkonoski.eu</a:t>
            </a:r>
            <a:r>
              <a:rPr lang="pl-PL" sz="2400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,</a:t>
            </a:r>
            <a:r>
              <a:rPr lang="pl-PL" sz="240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telefonicznie pod numerem telefonu </a:t>
            </a:r>
            <a:r>
              <a:rPr lang="pl-PL" sz="2400" u="sng" dirty="0"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500 060 146</a:t>
            </a:r>
            <a:r>
              <a:rPr lang="pl-PL" sz="2400" dirty="0">
                <a:solidFill>
                  <a:schemeClr val="bg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,</a:t>
            </a:r>
            <a:r>
              <a:rPr lang="pl-PL" sz="240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bądź na piśmie za zwrotnym potwierdzeniem wykonania usługi. </a:t>
            </a:r>
            <a:endParaRPr lang="pl-PL" sz="24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27839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4D8858-6409-49B2-9176-8C36F785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Uprawnienia i obowiązki osób korzystających z usługi: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9C37031-8541-49C5-8796-F1599BBF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W przypadku rezygnacji z zamówionego przewozu, osoba korzystająca zobowiązana jest do powiadomienia przewoźnika (Powiatu Karkonoskiego) o tym fakcie, telefonicznie lub mailowo, w terminie nie późniejszym niż </a:t>
            </a:r>
            <a:r>
              <a:rPr lang="pl-PL" sz="32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24</a:t>
            </a: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h przed terminem wykonywania usługi, a w wyjątkowych sytuacjach z uwagi na zdarzenie losowe na </a:t>
            </a:r>
            <a:r>
              <a:rPr lang="pl-PL" sz="32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2</a:t>
            </a: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godziny przed wykonaniem usługi.</a:t>
            </a:r>
            <a:endParaRPr lang="pl-PL" sz="24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03875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23F529-538A-4568-8F67-03CBD86E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Usługi w zakresie aktywizacji społecznej i zawodowej</a:t>
            </a:r>
            <a:r>
              <a:rPr lang="pl-PL" sz="1800" b="1" kern="0" dirty="0">
                <a:effectLst/>
                <a:latin typeface="Open Sans" panose="020B0606030504020204" pitchFamily="34" charset="0"/>
              </a:rPr>
              <a:t/>
            </a:r>
            <a:br>
              <a:rPr lang="pl-PL" sz="1800" b="1" kern="0" dirty="0"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BDCA9B-6B0C-4B7B-BE86-9DD5E984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Uczestnicy projektu mogą skorzystać z działań wspierających w zakresie aktywizacji społecznej i zawodowej.</a:t>
            </a:r>
            <a:endParaRPr lang="pl-PL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Uczestnicy projektu będący osobami, o których mowa  art. 1 ust. 2 ustawy z dnia 13.06.2003 r. o zatrudnieniu socjalnym mogą być  skierowane do Klubu Integracji Społecznej Jelonek prowadzonego przez partnera – Fundację Jagniątków z siedzibą w Jeleniej Górze.</a:t>
            </a:r>
            <a:endParaRPr lang="pl-PL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Uczestnicy projektu otrzymają wsparcie od partnera, o którym mowa w ust. 2 w postaci informacji dotyczącej realizowanych projektów i działań przez podmioty publiczne i prywatne w zakresie aktywizacji społecznej i zawodowej, prowadzonych na terenie Powiatu Karkonoskiego.</a:t>
            </a:r>
            <a:endParaRPr lang="pl-PL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471980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9C5C56-3992-4A0B-8599-25DAAEF9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z="2400" dirty="0">
              <a:latin typeface="Constantia" panose="0203060205030603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2930DD-E753-4776-910B-D03A08CC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Dofinansowania w zakresie rehabilitacji społecznej realizowane przez Powiatowe Centrum Pomocy Rodzinie w Jeleniej Górze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62045DFB-D949-46F6-9E57-119F1130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3" y="313117"/>
            <a:ext cx="2840982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0501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D508318-1044-487B-8DED-A704FB62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Likwidacja barier architektonicznych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C2343EF-507E-42B4-B672-A2B5839FA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4972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Wsparcie polega na dofinansowaniu likwidacji barier uniemożliwiających osobom niepełnosprawnym samodzielne funkcjonowanie. Bariery architektoniczne to wszelkie utrudnienia występujące w budynku i w jego najbliższej okolicy, które ze względu na rozwiązania techniczne, konstrukcyjne lub warunki użytkowania uniemożliwiają lub utrudniają swobodę ruchu osobom niepełnosprawnym.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Maksymalna kwota dofinansowania wynosi do 95% kosztów przedsięwzięcia. Udział własny wnioskodawcy to minimum 5% kosztów przedsięwzięcia.</a:t>
            </a:r>
          </a:p>
        </p:txBody>
      </p:sp>
    </p:spTree>
    <p:extLst>
      <p:ext uri="{BB962C8B-B14F-4D97-AF65-F5344CB8AC3E}">
        <p14:creationId xmlns:p14="http://schemas.microsoft.com/office/powerpoint/2010/main" val="67773498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B95C858-8A4A-4F93-B6D1-48284B8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A81032-1E93-4D33-B0DF-D191FA2D4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Jeżeli przedmiotem dofinansowania jest np. budowa podjazdu do budynku mieszkalnego lub dobudowa windy, należy w zależności od kwestii własności budynku lub ziemi: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wystąpić do wydziału architektury urzędu gminy/dzielnicy o wydanie decyzji o warunkach zabudowy i zagospodarowania terenu, przedstawić zgodę właściciela gruntu na budowę podjazdu (gdy właścicielem jest gmina, należy uzyskać dzierżawę tego terenu),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po uzyskaniu pozytywnej decyzji złożyć w tym samym urzędzie projekt architektoniczno-budowlany podjazdu,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uzyskać pozwolenie na budowę.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201353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33C64BD-7116-4D75-9841-51D06621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73"/>
          </a:xfrm>
        </p:spPr>
        <p:txBody>
          <a:bodyPr/>
          <a:lstStyle/>
          <a:p>
            <a:pPr algn="ctr"/>
            <a: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Kto może skorzystać </a:t>
            </a:r>
            <a: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 dofinansowania?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69316A4-CB35-4CD9-9562-C0ED791E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498" y="2035163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6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Każdy, kto ma: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orzeczenie o stopniu niepełnosprawności znacznym, umiarkowanym, lekkim oraz równoznaczne lub orzeczenie o niepełnosprawności w przypadku osób do 16 r. ż.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jest właścicielem  nieruchomość, lokalu lub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 użytkuje nieruchomość, której nie jest właścicielem - w takiej sytuacji niezbędna jest zgoda właściciela lokalu na wykonanie prac budowlanych/remontowych służących usunięciu tych barier.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45356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55281A-A299-4EF9-B9EF-A910C7FD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Likwidacja barier technicznych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7B6F689-B888-4501-8A0D-F0C540341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Wsparcie polega na dofinansowaniu likwidacji barier technicznych uniemożliwiających osobom niepełnosprawnym samodzielne funkcjonowanie. Bariery techniczne, to przeszkody wynikające z braku zastosowania lub niedostosowania przedmiotów lub urządzeń odpowiednich do rodzaju niepełnosprawności.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Wysokość dofinansowania wynosi do 95% kosztów przedsięwzięcia. Udział własny wnioskodawcy to min. 5 % kosztów przedsięwzięcia.</a:t>
            </a:r>
          </a:p>
        </p:txBody>
      </p:sp>
    </p:spTree>
    <p:extLst>
      <p:ext uri="{BB962C8B-B14F-4D97-AF65-F5344CB8AC3E}">
        <p14:creationId xmlns:p14="http://schemas.microsoft.com/office/powerpoint/2010/main" val="332733271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A5043E-48A4-411E-9FED-AC854DFE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Kto może skorzystać </a:t>
            </a:r>
            <a: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pl-PL" sz="4400" b="1" u="sng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 dofinansowania?</a:t>
            </a:r>
            <a:r>
              <a:rPr lang="pl-PL" sz="4400" b="1" dirty="0"/>
              <a:t/>
            </a:r>
            <a:br>
              <a:rPr lang="pl-PL" sz="4400" b="1" dirty="0"/>
            </a:b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9C37D98-77D4-42BB-912A-1BCE64AA7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6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Każdy, kto ma: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orzeczenie o stopniu niepełnosprawności znacznym, umiarkowanym, lekkim oraz równoznaczne lub orzeczenie o niepełnosprawności w przypadku osób do 16 r. ż.,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oraz gdy potrzeby te wynikają z niepełnosprawności, które mogą być zrealizowane dzięki dofinansowaniu, a przedmiot wniosku umożliwi lub w znacznym stopniu ułatwi osobie niepełnosprawnej wykonywanie podstawowych, codziennych czynności lub umożliwi kontakty z otoczeniem.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901365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3C8203-F68D-4435-8F03-FE6FC2D1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Likwidacja bariery w komunikowaniu się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ADF6B5-C97F-45B9-B2BB-921C7C4B2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Wsparcie polega na dofinansowaniu likwidacji barier w komunikowaniu się, uniemożliwiających osobom niepełnosprawnym samodzielne funkcjonowanie. Bariery w komunikowaniu się to ograniczenia uniemożliwiające lub utrudniające osobie niepełnosprawnej swobodne porozumiewanie się i/lub przekazywanie informacji.</a:t>
            </a:r>
          </a:p>
          <a:p>
            <a:pPr algn="just"/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Wysokość dofinansowania likwidacji barier w komunikowaniu się wynosi do 95% kosztów przedsięwzięcia, a wkład własny to min 5% wartości zadania.</a:t>
            </a:r>
          </a:p>
        </p:txBody>
      </p:sp>
    </p:spTree>
    <p:extLst>
      <p:ext uri="{BB962C8B-B14F-4D97-AF65-F5344CB8AC3E}">
        <p14:creationId xmlns:p14="http://schemas.microsoft.com/office/powerpoint/2010/main" val="5194111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FA2C4244-2861-4C6B-A1D2-851C01DAE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4" y="188354"/>
            <a:ext cx="9339308" cy="64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734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ED0C0D-5FBF-4A89-AFE6-FE116C1D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Dofinansowanie uczestnictwa osób niepełnosprawnych i ich opiekunów w turnusach rehabilitacyjnych</a:t>
            </a:r>
            <a:r>
              <a:rPr lang="pl-PL" b="1" u="sng" dirty="0"/>
              <a:t/>
            </a:r>
            <a:br>
              <a:rPr lang="pl-PL" b="1" u="sng" dirty="0"/>
            </a:br>
            <a:endParaRPr lang="pl-PL" u="sng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1BE9F1-807F-47F5-AC35-C191B65C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429000"/>
            <a:ext cx="8946541" cy="324700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Kto może ubiegać się o dofinansowanie ze środków PFRON:</a:t>
            </a:r>
            <a:endParaRPr lang="pl-PL" sz="3200" dirty="0">
              <a:solidFill>
                <a:schemeClr val="accent1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osoba posiadająca orzeczenie o stopniu niepełnosprawności znacznym, umiarkowanym, lekkim lub równoznaczne,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dzieci do 16 r. ż. posiadające orzeczenie o niepełnosprawności,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osoba posiadająca całkowitą lub częściową niezdolność do pracy na podstawie odrębnych przepisów.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592071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0A3A902-1248-4541-A5E4-AC3A2E05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8178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545516E-59FF-4623-8455-CADE7AD6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93795"/>
            <a:ext cx="8946541" cy="4429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osoba spełniająca kryterium dochodowe: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</a:rPr>
              <a:t>przeciętny miesięczny dochód, w rozumieniu przepisów o świadczeniach rodzinnych, podzielony przez liczbę osób we wspólnym gospodarstwie domowym, obliczony za kwartał poprzedzający miesiąc złożenia wniosku, nie przekracza kwoty: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</a:rPr>
              <a:t>50% przeciętnego wynagrodzenia na osobę we wspólnym gospodarstwie domowym,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</a:rPr>
              <a:t>65% przeciętnego wynagrodzenia w przypadku osoby samotnej. </a:t>
            </a:r>
          </a:p>
          <a:p>
            <a:pPr marL="114300" indent="0">
              <a:buNone/>
            </a:pP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 przypadku przekroczenia tych kwot, dofinansowanie pomniejsza się o kwotę, o którą dochód został przekroczony.</a:t>
            </a:r>
          </a:p>
        </p:txBody>
      </p:sp>
    </p:spTree>
    <p:extLst>
      <p:ext uri="{BB962C8B-B14F-4D97-AF65-F5344CB8AC3E}">
        <p14:creationId xmlns:p14="http://schemas.microsoft.com/office/powerpoint/2010/main" val="60420175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4F8187-5BA0-41D3-ACAD-BC2192E5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35880"/>
          </a:xfrm>
        </p:spPr>
        <p:txBody>
          <a:bodyPr/>
          <a:lstStyle/>
          <a:p>
            <a:pPr algn="ctr"/>
            <a:r>
              <a:rPr lang="pl-P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Jakie dokumenty są niezbędne do ubiegania się o dofinansowanie turnusu rehabilitacyjnego ze środków PFRON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B92DC4-90BA-460A-B08C-D6A3FEDD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61461"/>
            <a:ext cx="8946541" cy="386918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wniosek o dofinansowanie uczestnictwa w turnusie rehabilitacyjnym wypełniony przez wnioskodawcę,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skierowanie na turnus wypełnione przez lekarza prowadzącego lub lekarza pierwszego kontaktu,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kopia orzeczenia o niepełnosprawności,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oświadczenie o wysokości dochodu w rodzinie oraz liczbie osób we wspólnym gospodarstwie domowym.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4112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1D8A569-D83D-4ADF-80EF-7EE99853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Do</a:t>
            </a:r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inansowanie zaopatrzenia </a:t>
            </a:r>
            <a:b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 sprzęt rehabilitacyjny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C1268F8-1AB3-4264-84EB-EBFA518C3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763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sprzęt rehabilitacyjny jest to sprzęt zalecony przez lekarza niezbędny do rehabilitacji w warunkach domowych, który nie jest objęty ubezpieczeniem zdrowotnym,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sprzęt rehabilitacyjny traktowany jest w przepisach odmiennie niż wyroby medyczne. Nie ma określonego katalogu sprzętów rehabilitacyjnych. Powiatowe Centrum Pomocy Rodzinie może udzielić dofinansowania do sprzętu na wniosek osoby niepełnosprawnej i zaświadczenia wystawionego przez lekarza prowadzącego,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wysokość dofinansowania wynosi do 80% jego kosztów, a wkład własny to min. 20% wartości zakupionego sprzętu.</a:t>
            </a:r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966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9B6F4CD-CD82-4B08-AC90-782DED00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Przedmioty ortopedyczne i środki pomocnicze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A589EE1-2A60-42D9-85DF-A7AA006C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Przedmioty ortopedyczne i środki pomocnicze ujęte są w katalogu, który jest załącznikiem do </a:t>
            </a: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Rozporządzenia Ministra Zdrowia z dnia 29 maja 2017 r. w sprawie wykazu wyrobów medycznych wydawanych na zlecenie</a:t>
            </a: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Zapisane są w nim limity finansowania każdego przedmiotu w ramach ubezpieczenia, pokrywane przez Narodowy Fundusz Zdrowia (NFZ) oraz wysokość udziału własnego wnioskodawcy w kosztach zakupu.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Pomoc finansową na pokrycie dopłaty do zakupu przedmiotów ortopedycznych i środków pomocniczych, można uzyskać zwracając się odpowiednim wnioskiem wraz z dokumentami do PCPR, który udzieli dofinansowania ze środków PFRON.</a:t>
            </a:r>
          </a:p>
          <a:p>
            <a:pPr marL="0" indent="0">
              <a:buNone/>
            </a:pPr>
            <a:endParaRPr lang="pl-PL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7708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7535DB4-DC74-46D7-AC56-1347CEB2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24657"/>
          </a:xfrm>
        </p:spPr>
        <p:txBody>
          <a:bodyPr/>
          <a:lstStyle/>
          <a:p>
            <a:pPr algn="ctr"/>
            <a:r>
              <a:rPr lang="pl-PL" dirty="0">
                <a:latin typeface="Constantia" panose="02030602050306030303" pitchFamily="18" charset="0"/>
              </a:rPr>
              <a:t>LIKWIDACJA BARIER </a:t>
            </a:r>
            <a:r>
              <a:rPr lang="pl-PL" sz="4400" dirty="0">
                <a:latin typeface="Constantia" panose="02030602050306030303" pitchFamily="18" charset="0"/>
              </a:rPr>
              <a:t>ARCHITEKTONICZNYCH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CA00102C-4EDF-46E8-9BAE-C612CB9F7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8134" y="2733990"/>
            <a:ext cx="4195763" cy="3146822"/>
          </a:xfr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C4361DA-B09C-476F-9877-803A37390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578" y="2910634"/>
            <a:ext cx="4195763" cy="27935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C3B6D80-3D68-4456-906E-DCE384C07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3748" y="2776411"/>
            <a:ext cx="4195765" cy="30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7243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82FB4A-3F0E-4B68-B71E-124ACFDD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LIKWIDACJA BARIER ARCHITEKTONICZNYCH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23533B66-00EA-4956-AEA2-3D3FE283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60" y="2733989"/>
            <a:ext cx="4195763" cy="3146822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6EA7E310-D2C6-4190-8434-F0A0BDB83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118" y="2733989"/>
            <a:ext cx="4195763" cy="31468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2B87BAB-369E-4CAF-AFE3-8FCA13B00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2951" y="2564325"/>
            <a:ext cx="4195764" cy="34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2776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48E34B-4C75-4086-AE74-2172235A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LIKWIDACJA BARIER ARCHITEKTONICZNYCH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4339090A-C67D-4ED9-83BE-1AE99734B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6" y="2128838"/>
            <a:ext cx="3295650" cy="4195762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CC125AA-907C-4526-8543-99125DB30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128837"/>
            <a:ext cx="3295650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2288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2ABFC0-6EF2-40DA-902F-9A0DA672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LIKWIDACJA BARIER ARCHITEKTONICZNYCH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A302611D-1CF5-47F1-B5DF-EE55D8736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2" y="2209520"/>
            <a:ext cx="3486150" cy="4096030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865188C1-29B2-427B-A391-270C42342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209520"/>
            <a:ext cx="3146821" cy="40960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00970C3-DBD3-40B7-AA29-69C6D2F85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8910" y="2514460"/>
            <a:ext cx="409603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2335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79112F-1BE4-4DCE-9B60-B297256C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LIKWIDACJA BARIER TECHNICZNYCH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C7C40CAE-8C04-41CE-8BD7-60B18A1EF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" y="1966913"/>
            <a:ext cx="3146821" cy="4195762"/>
          </a:xfr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8D7F514-F4C9-4A8B-958B-5F3B5B12A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84" y="1966914"/>
            <a:ext cx="3543300" cy="419576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58B593D1-5E86-47A7-8727-1F03D87C4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966913"/>
            <a:ext cx="354330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527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568BB18C-F05D-4E20-8943-72C4FE14D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363985"/>
            <a:ext cx="5592932" cy="40570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7258A78-8160-4D34-B5DF-2719AE15B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99" y="3009530"/>
            <a:ext cx="6143347" cy="3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562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CBB015-4800-45D1-B378-1CB8D0BE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LIKWIDACJA BARIERY TECHNICZNEJ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F19A4789-2293-4C0C-8222-53E934F69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59" y="2052638"/>
            <a:ext cx="863128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27091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6B60E5-A7DB-42A5-A303-99C4CCBB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LIKWIDACJA BARIERY TECHNICZNEJ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7B3E4A1B-28A9-4EAB-BFFB-DEDB1C634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7" y="2071688"/>
            <a:ext cx="8631281" cy="4195762"/>
          </a:xfrm>
        </p:spPr>
      </p:pic>
    </p:spTree>
    <p:extLst>
      <p:ext uri="{BB962C8B-B14F-4D97-AF65-F5344CB8AC3E}">
        <p14:creationId xmlns:p14="http://schemas.microsoft.com/office/powerpoint/2010/main" val="278018228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A4E49328-46DE-4523-AE63-8D42B7E8C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46165"/>
            <a:ext cx="6958149" cy="54864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51FAFC1-D5BF-4C9D-9073-51838A728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4" y="551904"/>
            <a:ext cx="3762103" cy="50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08051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770E91-D809-4FD8-B91E-5438FE2D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Constantia" panose="02030602050306030303" pitchFamily="18" charset="0"/>
              </a:rPr>
              <a:t>PROGRAM AKTYWNY SAMORZĄD W PIGUŁCE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40B44B5-00DD-4C4E-8FF9-05DDC84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Aktywny samorząd jest ważnym krokiem w kierunku wydajniejszego modelu polityki społecznej wobec osób niepełnosprawnych. Działania przewidziane w programie uzupełnią plany ujęte w powiatowych strategiach rozwiązywania problemów społecznych i programach działań na rzecz osób niepełnosprawnych. Umożliwią samorządom aktywniejsze włączenie się w działania na rzecz inkluzji społecznej osób niepełnosprawnych.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Formy wsparcia przewidziane w programie dotyczą likwidacji barier ograniczających społeczne i zawodowe funkcjonowanie osób niepełnosprawnych.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 osób zagrożonych wykluczeniem do aktywnego życia w społeczeństwie oraz działania zmierzające do integracji społecznej osób niepełnosprawnych.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063789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096173-0888-4743-9E96-EE84CC14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 programu: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FB8F640-F8B4-47F1-B806-607991E4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4785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Celem głównym programu jest wyeliminowanie lub zmniejszenie barier ograniczających uczestnictwo beneficjentów programu w życiu społecznym, zawodowym i w dostępie do edukacji.</a:t>
            </a:r>
            <a:endParaRPr lang="pl-PL" sz="2400" b="1" u="sng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 szczegółowe programu: </a:t>
            </a:r>
            <a:endParaRPr lang="pl-PL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przygotowanie beneficjentów programu z zaburzeniami ruchu, słuchu i percepcji wzrokowej do pełnienia różnych ról społecznych poprzez umożliwienie im włączenia się do tworzącego się społeczeństwa informacyjnego;</a:t>
            </a:r>
            <a:endParaRPr lang="pl-PL" sz="2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85744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952686-906C-4339-968E-82FC93C0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FB1E5CA-6444-4975-B091-2D7EA53A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4785359"/>
          </a:xfrm>
        </p:spPr>
        <p:txBody>
          <a:bodyPr>
            <a:normAutofit/>
          </a:bodyPr>
          <a:lstStyle/>
          <a:p>
            <a:pPr lvl="1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przygotowanie beneficjentów programu do aktywizacji społecznej, zawodowej lub wsparcie w utrzymaniu zatrudnienia poprzez likwidację lub ograniczenie barier w poruszaniu się oraz barier transportowych;</a:t>
            </a:r>
          </a:p>
          <a:p>
            <a:pPr lvl="1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umożliwianie beneficjentom programu aktywizacji zawodowej poprzez zastosowanie elementów wspierających ich zatrudnienie;</a:t>
            </a:r>
            <a:endParaRPr lang="pl-PL" sz="2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poprawa szans beneficjentów programu na rywalizację o zatrudnienie na otwartym rynku pracy poprzez podwyższanie kwalifikacji;</a:t>
            </a:r>
            <a:endParaRPr lang="pl-PL" sz="2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2450468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427222-1FDD-4366-BA04-C54D482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 programu jest podzielona na dwa moduły:</a:t>
            </a:r>
            <a:r>
              <a:rPr lang="pl-PL" sz="4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400" dirty="0">
              <a:latin typeface="Constantia" panose="0203060205030603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A18C033-30EC-4384-848A-22DEFC09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pl-PL" sz="2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Moduł I – likwidacja barier utrudniających aktywizację społeczną i zawodową, m.in.:</a:t>
            </a:r>
            <a:endParaRPr lang="pl-PL" sz="22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likwidacja bariery transportowej</a:t>
            </a:r>
            <a:r>
              <a:rPr lang="pl-PL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poprzez pomoc w uzyskaniu prawa jazdy oraz w zakupie i montażu oprzyrządowania do samochodu dla niepełnosprawnych uczestników programu, </a:t>
            </a:r>
            <a:endParaRPr lang="pl-PL" sz="18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likwidacja barier w dostępie do uczestniczenia w społeczeństwie informacyjnym</a:t>
            </a:r>
            <a:r>
              <a:rPr lang="pl-PL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poprzez pomoc w zakupie sprzętu elektronicznego lub jego elementów oraz o programowania, dofinansowanie szkoleń w zakresie obsługi nabytego sprzętu oraz pomoc w utrzymaniu jego sprawności technicznej,</a:t>
            </a:r>
            <a:endParaRPr lang="pl-PL" sz="18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likwidacja barier w poruszaniu się</a:t>
            </a: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poprzez pomoc w zakupie wózka inwalidzkiego </a:t>
            </a:r>
          </a:p>
          <a:p>
            <a:pPr marL="0" lvl="0" indent="0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pl-PL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 </a:t>
            </a:r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napędzie elektrycznym oraz w utrzymaniu jego sprawności technicznej, </a:t>
            </a:r>
            <a:endParaRPr lang="pl-PL" sz="18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l-PL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w utrzymaniu aktywności zawodowej poprzez zapewnienie opieki dla osoby zależnej</a:t>
            </a:r>
            <a:r>
              <a:rPr lang="pl-PL" sz="18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b="1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283423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BB5390-C190-4C08-A1C4-B7F87191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pPr algn="ctr"/>
            <a:r>
              <a:rPr lang="pl-PL" sz="4400" b="1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Dostępność: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5F842E1-F514-4EB0-8F61-BDBCB5D5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72046"/>
            <a:ext cx="8946541" cy="4576353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Wnioski wraz z załączoną dokumentacją można składać w formie papierowej w Powiatowym Centrum Pomocy Rodzinie lub w </a:t>
            </a:r>
            <a:r>
              <a:rPr lang="pl-PL" sz="2800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SOW</a:t>
            </a:r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systemie aplikacyjnym, którego celem jest usprawnienie osobom niepełnosprawnym i podmiotom działającym na ich rzecz proces aplikowania o środki PFRON będące w gestii jednostek samorządowych. System SOW jest tworzony w ramach projektu „System obsługi wsparcia finansowanego ze środków PFRON”.</a:t>
            </a:r>
          </a:p>
          <a:p>
            <a:pPr algn="ctr"/>
            <a:endParaRPr lang="pl-PL" sz="28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470638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3271F0-3FD1-433D-BCC3-1FB6E32B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INFORMACJE DO KONTAKTU: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682D242-68D9-4902-8518-1AFDF59F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pl-PL" sz="2900" dirty="0"/>
              <a:t>Powiatowe Centrum Pomocy Rodzinie w Jeleniej Górze</a:t>
            </a:r>
          </a:p>
          <a:p>
            <a:pPr marL="0" indent="0" algn="ctr">
              <a:buNone/>
            </a:pPr>
            <a:r>
              <a:rPr lang="pl-PL" sz="2900" dirty="0"/>
              <a:t>ul. Podchorążych 15, 58-508 Jelenia Góra</a:t>
            </a:r>
          </a:p>
          <a:p>
            <a:pPr marL="0" indent="0" algn="ctr">
              <a:buNone/>
            </a:pPr>
            <a:r>
              <a:rPr lang="pl-PL" sz="2900" dirty="0"/>
              <a:t>Tel. 75 64 73  277, 75 64 73 282 mail: pcpr@pcpr.jgora.pl</a:t>
            </a:r>
          </a:p>
          <a:p>
            <a:pPr algn="ctr"/>
            <a:endParaRPr lang="pl-PL" sz="2900" dirty="0">
              <a:effectLst/>
            </a:endParaRPr>
          </a:p>
          <a:p>
            <a:pPr algn="ctr"/>
            <a:r>
              <a:rPr lang="pl-PL" sz="2900" dirty="0">
                <a:effectLst/>
              </a:rPr>
              <a:t>Fundacja Jagniątków </a:t>
            </a:r>
          </a:p>
          <a:p>
            <a:pPr marL="0" indent="0" algn="ctr">
              <a:buNone/>
            </a:pPr>
            <a:r>
              <a:rPr lang="pl-PL" sz="2900" dirty="0">
                <a:effectLst/>
              </a:rPr>
              <a:t>ul. 1 Maja 27 pok. 304</a:t>
            </a:r>
          </a:p>
          <a:p>
            <a:pPr marL="0" indent="0" algn="ctr">
              <a:buNone/>
            </a:pPr>
            <a:r>
              <a:rPr lang="pl-PL" sz="2900" dirty="0">
                <a:effectLst/>
              </a:rPr>
              <a:t>58-500 Jelenia Góra</a:t>
            </a:r>
          </a:p>
          <a:p>
            <a:pPr marL="0" indent="0" algn="ctr">
              <a:buNone/>
            </a:pPr>
            <a:r>
              <a:rPr lang="pl-PL" sz="2900" dirty="0">
                <a:effectLst/>
              </a:rPr>
              <a:t>tel. 75 64 60 222</a:t>
            </a:r>
          </a:p>
          <a:p>
            <a:pPr marL="0" indent="0" algn="ctr">
              <a:buNone/>
            </a:pPr>
            <a:r>
              <a:rPr lang="pl-PL" dirty="0">
                <a:effectLst/>
              </a:rPr>
              <a:t> Biuro czynne</a:t>
            </a:r>
          </a:p>
          <a:p>
            <a:pPr marL="0" indent="0" algn="ctr">
              <a:buNone/>
            </a:pPr>
            <a:r>
              <a:rPr lang="pl-PL" dirty="0">
                <a:effectLst/>
              </a:rPr>
              <a:t>poniedziałek 08:00 - 15:00 </a:t>
            </a:r>
          </a:p>
          <a:p>
            <a:pPr marL="0" indent="0" algn="ctr">
              <a:buNone/>
            </a:pPr>
            <a:r>
              <a:rPr lang="pl-PL" dirty="0">
                <a:effectLst/>
              </a:rPr>
              <a:t>wtorek 08:00 - 15:00</a:t>
            </a:r>
          </a:p>
          <a:p>
            <a:pPr marL="0" indent="0" algn="ctr">
              <a:buNone/>
            </a:pPr>
            <a:r>
              <a:rPr lang="pl-PL" dirty="0">
                <a:effectLst/>
              </a:rPr>
              <a:t>środa 08:00 - 15:00</a:t>
            </a:r>
          </a:p>
          <a:p>
            <a:pPr marL="0" indent="0" algn="ctr">
              <a:buNone/>
            </a:pPr>
            <a:r>
              <a:rPr lang="pl-PL" dirty="0">
                <a:effectLst/>
              </a:rPr>
              <a:t>czwartek 08:00 - 15:00</a:t>
            </a:r>
          </a:p>
          <a:p>
            <a:pPr marL="0" indent="0" algn="ctr">
              <a:buNone/>
            </a:pPr>
            <a:r>
              <a:rPr lang="pl-PL" dirty="0">
                <a:effectLst/>
              </a:rPr>
              <a:t>piątek 08:00 - 15:00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710231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21F2027-8B36-4CDF-BD21-1048865F0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" y="506027"/>
            <a:ext cx="4279037" cy="48827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9CB77F4-E88B-4533-8B70-E6CC13FA6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1975282"/>
            <a:ext cx="6356412" cy="43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786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E6925D-F8D5-4EC0-B8EC-9F37372B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Ogólne zasady przewozu osób niepełnosprawnych</a:t>
            </a:r>
            <a:r>
              <a:rPr lang="pl-PL" sz="1800" b="1" kern="0" dirty="0">
                <a:effectLst/>
                <a:latin typeface="Bahnschrift SemiBold" panose="020B0502040204020203" pitchFamily="34" charset="0"/>
              </a:rPr>
              <a:t/>
            </a:r>
            <a:br>
              <a:rPr lang="pl-PL" sz="1800" b="1" kern="0" dirty="0">
                <a:effectLst/>
                <a:latin typeface="Bahnschrift SemiBold" panose="020B0502040204020203" pitchFamily="34" charset="0"/>
              </a:rPr>
            </a:br>
            <a:endParaRPr lang="pl-PL" dirty="0">
              <a:latin typeface="Bahnschrift SemiBold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148013F-F726-4372-BD59-53B859AB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ts val="1200"/>
              </a:spcBef>
              <a:buClr>
                <a:srgbClr val="00000A"/>
              </a:buClr>
              <a:buNone/>
            </a:pPr>
            <a:r>
              <a:rPr lang="pl-PL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Osobami uprawnionymi do korzystania z usługi „</a:t>
            </a:r>
            <a:r>
              <a:rPr lang="pl-PL" sz="30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door</a:t>
            </a:r>
            <a:r>
              <a:rPr lang="pl-PL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 to </a:t>
            </a:r>
            <a:r>
              <a:rPr lang="pl-PL" sz="30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door</a:t>
            </a:r>
            <a:r>
              <a:rPr lang="pl-PL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” są mieszkańcy Powiatu Karkonoskiego spełniający następujące wymogi: </a:t>
            </a:r>
            <a:endParaRPr lang="pl-PL" sz="3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mają trudności w samodzielnym przemieszczaniu się ze względu na ograniczoną sprawność (w szczególności: poruszający się na wózkach, poruszający się o kulach, niewidome, słabowidzące);</a:t>
            </a:r>
            <a:endParaRPr lang="pl-PL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ukończyły 18 rok życia,</a:t>
            </a:r>
            <a:endParaRPr lang="pl-PL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złożą dokumenty rekrutacyjne wraz z oświadczeniem o spełnieniu kryteriów do skorzystania z usługi transportu </a:t>
            </a:r>
            <a:r>
              <a:rPr lang="pl-PL" kern="150" dirty="0" err="1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door</a:t>
            </a:r>
            <a:r>
              <a:rPr lang="pl-PL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-to-</a:t>
            </a:r>
            <a:r>
              <a:rPr lang="pl-PL" kern="150" dirty="0" err="1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door</a:t>
            </a:r>
            <a:r>
              <a:rPr lang="pl-PL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 oraz otrzymają zwrotną informację o zakwalifikowaniu się do projektu.</a:t>
            </a:r>
            <a:endParaRPr lang="pl-PL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58972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1DA653-CC12-454A-80D1-507CB0E5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ctr" fontAlgn="base">
              <a:spcBef>
                <a:spcPts val="1200"/>
              </a:spcBef>
            </a:pPr>
            <a:r>
              <a:rPr lang="pl-PL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Celem usługi jest wsparcie w aktywizacji społecznej, zawodowej, edukacyjnej lub zdrowotnej: </a:t>
            </a:r>
            <a:r>
              <a:rPr lang="pl-PL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54FF20-1D47-489C-9A3A-A8A14296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96457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aktywizacja społeczna </a:t>
            </a:r>
            <a:r>
              <a:rPr lang="pl-PL" sz="29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to w szczególności </a:t>
            </a:r>
            <a:r>
              <a:rPr lang="pl-PL" sz="2900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nabycie, przywrócenie lub wzmocnienie kompetencji społecznych, zaradności, samodzielności i aktywności społecznej, m.in. poprzez udział w zajęciach takich jak w Centrum Integracji Społecznej (CIS), Klubie Integracji Społecznej (KIS), dostęp do kultury (kino, teatr itp.);</a:t>
            </a:r>
            <a:endParaRPr lang="pl-PL" sz="29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aktywizacja zawodowa </a:t>
            </a:r>
            <a:r>
              <a:rPr lang="pl-PL" sz="29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to w szczególności </a:t>
            </a:r>
            <a:r>
              <a:rPr lang="pl-PL" sz="2900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utrzymanie zatrudnienia, pomoc w wyborze lub zmianie zawodu, wyposażenie w kompetencje i kwalifikacje zawodowe oraz umiejętności pożądane na rynku pracy; </a:t>
            </a:r>
            <a:endParaRPr lang="pl-PL" sz="29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aktywizacja edukacyjna </a:t>
            </a:r>
            <a:r>
              <a:rPr lang="pl-PL" sz="29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to w szczególności w</a:t>
            </a:r>
            <a:r>
              <a:rPr lang="pl-PL" sz="2900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zrost poziomu wykształcenia, dostosowanie wykształcenia do potrzeb lokalnego rynku pracy;</a:t>
            </a:r>
            <a:endParaRPr lang="pl-PL" sz="29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9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aktywizacja zdrowotna </a:t>
            </a:r>
            <a:r>
              <a:rPr lang="pl-PL" sz="29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to w szczególności </a:t>
            </a:r>
            <a:r>
              <a:rPr lang="pl-PL" sz="2900" kern="150" dirty="0">
                <a:effectLst/>
                <a:latin typeface="Constantia" panose="02030602050306030303" pitchFamily="18" charset="0"/>
                <a:ea typeface="SimSun" panose="02010600030101010101" pitchFamily="2" charset="-122"/>
                <a:cs typeface="Open Sans" panose="020B0606030504020204" pitchFamily="34" charset="0"/>
              </a:rPr>
              <a:t>wyeliminowanie lub złagodzenie barier zdrowotnych utrudniających funkcjonowanie w społeczeństwie lub powodujących oddalenie od rynku pracy oraz dostęp do usług zdrowotnych (w szczególności rehabilitacyjnych). </a:t>
            </a:r>
            <a:endParaRPr lang="pl-PL" sz="29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662414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F5937F-48D8-4CCE-BC27-7A30CF5A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025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821920-5083-43E2-9319-64891B9F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7061"/>
            <a:ext cx="8946541" cy="4792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Przewozy osób ze specjalnymi potrzebami w zakresie mobilności świadczone </a:t>
            </a:r>
            <a:r>
              <a:rPr lang="pl-PL" sz="2800" dirty="0"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są </a:t>
            </a:r>
            <a:r>
              <a:rPr lang="pl-PL" sz="2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 granicach administracyjnych Powiatu Karkonoskiego. </a:t>
            </a:r>
          </a:p>
          <a:p>
            <a:pPr marL="0" indent="0" algn="ctr">
              <a:buNone/>
            </a:pPr>
            <a:r>
              <a:rPr lang="pl-PL" sz="2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 uzasadnionych przypadkach osoba korzystająca może wystąpić z wnioskiem o przewóz poza obszar Powiatu. Decyzję  podejmuje przewoźnik (Powiat Karkonoski</a:t>
            </a:r>
            <a:r>
              <a:rPr lang="pl-PL" sz="280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) i w </a:t>
            </a:r>
            <a:r>
              <a:rPr lang="pl-PL" sz="2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ciągu 2 dni odpowiada osobie zainteresowanej o przyjęciu zgłoszenia lub odmowie przyjęcia zgłoszenia. </a:t>
            </a:r>
            <a:endParaRPr lang="pl-PL" sz="2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368469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287C42-7B2D-499D-A21F-9AF720E4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Uprawnienia i obowiązki osób korzystających z usługi:</a:t>
            </a:r>
            <a:r>
              <a:rPr lang="pl-PL" sz="18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pl-PL" sz="1800" b="1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</a:b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C03D75-0F93-4FE3-A09F-8FB9C54C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49723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endParaRPr lang="pl-PL" sz="2400" dirty="0">
              <a:latin typeface="Constantia" panose="02030602050306030303" pitchFamily="18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Ø"/>
            </a:pPr>
            <a:r>
              <a:rPr lang="pl-PL" sz="2400" dirty="0"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Warunkiem skorzystania z przewozu jest złożenie przez osobę korzystającą lub opiekuna tej osoby zgłoszenia na „Formularzu zgłoszeniowym usługi transportowej </a:t>
            </a:r>
            <a:r>
              <a:rPr lang="pl-PL" sz="2400" dirty="0" err="1"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door</a:t>
            </a:r>
            <a:r>
              <a:rPr lang="pl-PL" sz="2400" dirty="0"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-to-</a:t>
            </a:r>
            <a:r>
              <a:rPr lang="pl-PL" sz="2400" dirty="0" err="1"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door</a:t>
            </a:r>
            <a:r>
              <a:rPr lang="pl-PL" sz="2400" dirty="0"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w Powiecie Karkonoskim”, stanowiącym załącznik nr 1 do Regulaminu, w terminie 3 dni przed planowanym terminem przejazdu.</a:t>
            </a:r>
            <a:endParaRPr lang="pl-PL" sz="24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200"/>
              <a:buNone/>
            </a:pPr>
            <a:endParaRPr lang="pl-PL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756354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3DFA2-2454-4017-9D02-BC6F7F8E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61596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Uprawnienia i obowiązki osób korzystających z usługi: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17740CA-2CAD-465B-90DB-F047CD9F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SzPts val="1200"/>
              <a:buFont typeface="Wingdings" panose="05000000000000000000" pitchFamily="2" charset="2"/>
              <a:buChar char="Ø"/>
            </a:pPr>
            <a:endParaRPr lang="pl-PL" sz="24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lvl="0" algn="just">
              <a:buSzPts val="1200"/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Przed pierwszym skorzystaniem z usługi, wraz ze zgłoszeniem, o którym mowa wyżej, osoba korzystająca lub opiekun tej osoby zobowiązany jest do złożenia oświadczenia o spełnieniu warunków określonych w § 3 ust. 2, według wzoru stanowiącego załącznik nr 2 do Regulaminu. Pasażer nieposiadający orzeczenia o stopniu niepełnosprawności składa oświadczenie według wzoru stanowiącego załącznik nr 3 do Regulaminu.</a:t>
            </a:r>
            <a:endParaRPr lang="pl-PL" sz="240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2335524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</TotalTime>
  <Words>1471</Words>
  <Application>Microsoft Office PowerPoint</Application>
  <PresentationFormat>Niestandardowy</PresentationFormat>
  <Paragraphs>119</Paragraphs>
  <Slides>38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Ogólne zasady przewozu osób niepełnosprawnych </vt:lpstr>
      <vt:lpstr>Celem usługi jest wsparcie w aktywizacji społecznej, zawodowej, edukacyjnej lub zdrowotnej:  </vt:lpstr>
      <vt:lpstr>Prezentacja programu PowerPoint</vt:lpstr>
      <vt:lpstr>Uprawnienia i obowiązki osób korzystających z usługi: </vt:lpstr>
      <vt:lpstr>Uprawnienia i obowiązki osób korzystających z usługi:</vt:lpstr>
      <vt:lpstr>Uprawnienia i obowiązki osób korzystających z usługi:</vt:lpstr>
      <vt:lpstr>Uprawnienia i obowiązki osób korzystających z usługi:</vt:lpstr>
      <vt:lpstr>Usługi w zakresie aktywizacji społecznej i zawodowej </vt:lpstr>
      <vt:lpstr>Prezentacja programu PowerPoint</vt:lpstr>
      <vt:lpstr>Likwidacja barier architektonicznych </vt:lpstr>
      <vt:lpstr>Prezentacja programu PowerPoint</vt:lpstr>
      <vt:lpstr>Kto może skorzystać  z dofinansowania? </vt:lpstr>
      <vt:lpstr>Likwidacja barier technicznych </vt:lpstr>
      <vt:lpstr>Kto może skorzystać  z dofinansowania? </vt:lpstr>
      <vt:lpstr>Likwidacja bariery w komunikowaniu się </vt:lpstr>
      <vt:lpstr>Dofinansowanie uczestnictwa osób niepełnosprawnych i ich opiekunów w turnusach rehabilitacyjnych </vt:lpstr>
      <vt:lpstr>Prezentacja programu PowerPoint</vt:lpstr>
      <vt:lpstr>Jakie dokumenty są niezbędne do ubiegania się o dofinansowanie turnusu rehabilitacyjnego ze środków PFRON </vt:lpstr>
      <vt:lpstr>Dofinansowanie zaopatrzenia  w sprzęt rehabilitacyjny </vt:lpstr>
      <vt:lpstr>Przedmioty ortopedyczne i środki pomocnicze </vt:lpstr>
      <vt:lpstr>LIKWIDACJA BARIER ARCHITEKTONICZNYCH</vt:lpstr>
      <vt:lpstr>LIKWIDACJA BARIER ARCHITEKTONICZNYCH</vt:lpstr>
      <vt:lpstr>LIKWIDACJA BARIER ARCHITEKTONICZNYCH</vt:lpstr>
      <vt:lpstr>LIKWIDACJA BARIER ARCHITEKTONICZNYCH</vt:lpstr>
      <vt:lpstr>LIKWIDACJA BARIER TECHNICZNYCH</vt:lpstr>
      <vt:lpstr>LIKWIDACJA BARIERY TECHNICZNEJ</vt:lpstr>
      <vt:lpstr>LIKWIDACJA BARIERY TECHNICZNEJ</vt:lpstr>
      <vt:lpstr>Prezentacja programu PowerPoint</vt:lpstr>
      <vt:lpstr>PROGRAM AKTYWNY SAMORZĄD W PIGUŁCE</vt:lpstr>
      <vt:lpstr>Cele programu: </vt:lpstr>
      <vt:lpstr>      </vt:lpstr>
      <vt:lpstr>Struktura programu jest podzielona na dwa moduły: </vt:lpstr>
      <vt:lpstr>Dostępność: </vt:lpstr>
      <vt:lpstr>INFORMACJE DO KONTAKTU: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„DOOR TO DOOR” REALIZOWANY PRZEZ POWIAT KARKONOSKI</dc:title>
  <dc:creator>Ewelina Wójcik</dc:creator>
  <cp:lastModifiedBy>user</cp:lastModifiedBy>
  <cp:revision>71</cp:revision>
  <dcterms:created xsi:type="dcterms:W3CDTF">2021-10-26T15:08:26Z</dcterms:created>
  <dcterms:modified xsi:type="dcterms:W3CDTF">2021-11-10T09:22:27Z</dcterms:modified>
</cp:coreProperties>
</file>